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Fredoka One" panose="020B0604020202020204" charset="0"/>
      <p:regular r:id="rId11"/>
    </p:embeddedFont>
    <p:embeddedFont>
      <p:font typeface="More Suga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5165" autoAdjust="0"/>
  </p:normalViewPr>
  <p:slideViewPr>
    <p:cSldViewPr>
      <p:cViewPr>
        <p:scale>
          <a:sx n="73" d="100"/>
          <a:sy n="73" d="100"/>
        </p:scale>
        <p:origin x="43" y="-7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sv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1.jp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0.jpg"/><Relationship Id="rId7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9641" y="3694223"/>
            <a:ext cx="7591674" cy="313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00"/>
              </a:lnSpc>
            </a:pPr>
            <a:r>
              <a:rPr lang="en-US" sz="12000" spc="288" dirty="0">
                <a:solidFill>
                  <a:srgbClr val="FAFAFA"/>
                </a:solidFill>
                <a:latin typeface="More Sugar"/>
              </a:rPr>
              <a:t>Frankfurt </a:t>
            </a:r>
            <a:r>
              <a:rPr lang="en-US" sz="12000" spc="288" dirty="0">
                <a:solidFill>
                  <a:srgbClr val="FFBD59"/>
                </a:solidFill>
                <a:latin typeface="More Sugar"/>
              </a:rPr>
              <a:t>am Main</a:t>
            </a:r>
          </a:p>
        </p:txBody>
      </p:sp>
      <p:sp>
        <p:nvSpPr>
          <p:cNvPr id="3" name="Freeform 3"/>
          <p:cNvSpPr/>
          <p:nvPr/>
        </p:nvSpPr>
        <p:spPr>
          <a:xfrm>
            <a:off x="-1221403" y="-2540106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9641" y="2547254"/>
            <a:ext cx="5744163" cy="74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108" dirty="0">
                <a:solidFill>
                  <a:srgbClr val="FAFAFA"/>
                </a:solidFill>
                <a:latin typeface="Fredoka One"/>
              </a:rPr>
              <a:t>Deutschland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8714" y="6999817"/>
            <a:ext cx="5592138" cy="88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" dirty="0">
                <a:solidFill>
                  <a:srgbClr val="FFFFFF"/>
                </a:solidFill>
                <a:latin typeface="Fredoka One Bold"/>
              </a:rPr>
              <a:t>Das </a:t>
            </a:r>
            <a:r>
              <a:rPr lang="en-US" sz="2600" spc="2" dirty="0" err="1">
                <a:solidFill>
                  <a:srgbClr val="FFFFFF"/>
                </a:solidFill>
                <a:latin typeface="Fredoka One Bold"/>
              </a:rPr>
              <a:t>wirtschaftliche</a:t>
            </a:r>
            <a:r>
              <a:rPr lang="en-US" sz="2600" spc="2" dirty="0">
                <a:solidFill>
                  <a:srgbClr val="FFFFFF"/>
                </a:solidFill>
                <a:latin typeface="Fredoka One Bold"/>
              </a:rPr>
              <a:t> </a:t>
            </a:r>
            <a:r>
              <a:rPr lang="en-US" sz="2600" spc="2" dirty="0" err="1">
                <a:solidFill>
                  <a:srgbClr val="FFFFFF"/>
                </a:solidFill>
                <a:latin typeface="Fredoka One Bold"/>
              </a:rPr>
              <a:t>Zentrum</a:t>
            </a:r>
            <a:r>
              <a:rPr lang="en-US" sz="2600" spc="2" dirty="0">
                <a:solidFill>
                  <a:srgbClr val="FFFFFF"/>
                </a:solidFill>
                <a:latin typeface="Fredoka One Bold"/>
              </a:rPr>
              <a:t> </a:t>
            </a:r>
            <a:r>
              <a:rPr lang="en-US" sz="2600" spc="2" dirty="0" err="1">
                <a:solidFill>
                  <a:srgbClr val="FFFFFF"/>
                </a:solidFill>
                <a:latin typeface="Fredoka One Bold"/>
              </a:rPr>
              <a:t>Europas</a:t>
            </a:r>
            <a:endParaRPr lang="en-US" sz="2600" spc="2" dirty="0">
              <a:solidFill>
                <a:srgbClr val="FFFFFF"/>
              </a:solidFill>
              <a:latin typeface="Fredoka One Bold"/>
            </a:endParaRPr>
          </a:p>
        </p:txBody>
      </p:sp>
      <p:sp>
        <p:nvSpPr>
          <p:cNvPr id="6" name="Freeform 6"/>
          <p:cNvSpPr/>
          <p:nvPr/>
        </p:nvSpPr>
        <p:spPr>
          <a:xfrm rot="-5400000" flipV="1">
            <a:off x="10572750" y="257175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5143500"/>
                </a:moveTo>
                <a:lnTo>
                  <a:pt x="10287000" y="5143500"/>
                </a:lnTo>
                <a:lnTo>
                  <a:pt x="10287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8045668" y="6827948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 descr="A bridge over a body of water with buildings in the background&#10;&#10;Description automatically generated">
            <a:extLst>
              <a:ext uri="{FF2B5EF4-FFF2-40B4-BE49-F238E27FC236}">
                <a16:creationId xmlns:a16="http://schemas.microsoft.com/office/drawing/2014/main" id="{B9DF44C1-1041-3C13-8185-0102B66FEF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 t="1773" r="3283" b="3872"/>
          <a:stretch/>
        </p:blipFill>
        <p:spPr>
          <a:xfrm>
            <a:off x="11075322" y="420103"/>
            <a:ext cx="6028528" cy="9477967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571750" y="257175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341" y="-924433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101063" y="6811057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65264">
            <a:off x="9907444" y="2318991"/>
            <a:ext cx="8729854" cy="2313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8000" spc="216" dirty="0" err="1">
                <a:solidFill>
                  <a:srgbClr val="FAFAFA"/>
                </a:solidFill>
                <a:latin typeface="More Sugar"/>
              </a:rPr>
              <a:t>Geographie</a:t>
            </a:r>
            <a:r>
              <a:rPr lang="en-US" sz="8000" spc="216" dirty="0">
                <a:solidFill>
                  <a:srgbClr val="FAFAFA"/>
                </a:solidFill>
                <a:latin typeface="More Sugar"/>
              </a:rPr>
              <a:t> </a:t>
            </a:r>
            <a:r>
              <a:rPr lang="en-US" sz="8000" spc="216" dirty="0">
                <a:solidFill>
                  <a:srgbClr val="FFBD59"/>
                </a:solidFill>
                <a:latin typeface="More Sugar"/>
              </a:rPr>
              <a:t>und </a:t>
            </a:r>
            <a:r>
              <a:rPr lang="en-US" sz="8000" spc="216" dirty="0" err="1">
                <a:solidFill>
                  <a:srgbClr val="FFBD59"/>
                </a:solidFill>
                <a:latin typeface="More Sugar"/>
              </a:rPr>
              <a:t>Bevölkerung</a:t>
            </a:r>
            <a:endParaRPr lang="en-US" sz="8000" spc="216" dirty="0">
              <a:solidFill>
                <a:srgbClr val="FFBD59"/>
              </a:solidFill>
              <a:latin typeface="More Sugar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803F303-C910-ED95-007D-EAEB76F117C7}"/>
              </a:ext>
            </a:extLst>
          </p:cNvPr>
          <p:cNvSpPr txBox="1"/>
          <p:nvPr/>
        </p:nvSpPr>
        <p:spPr>
          <a:xfrm rot="65264">
            <a:off x="9908633" y="4776548"/>
            <a:ext cx="6449763" cy="2417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216" dirty="0">
                <a:solidFill>
                  <a:srgbClr val="FAFAFA"/>
                </a:solidFill>
                <a:latin typeface="More Sugar"/>
              </a:rPr>
              <a:t>Am </a:t>
            </a:r>
            <a:r>
              <a:rPr lang="en-US" sz="3600" spc="216" dirty="0" err="1">
                <a:solidFill>
                  <a:srgbClr val="FAFAFA"/>
                </a:solidFill>
                <a:latin typeface="More Sugar"/>
              </a:rPr>
              <a:t>Fluss</a:t>
            </a:r>
            <a:r>
              <a:rPr lang="en-US" sz="3600" spc="216" dirty="0">
                <a:solidFill>
                  <a:srgbClr val="FAFAFA"/>
                </a:solidFill>
                <a:latin typeface="More Sugar"/>
              </a:rPr>
              <a:t> Main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216" dirty="0">
                <a:solidFill>
                  <a:srgbClr val="FAFAFA"/>
                </a:solidFill>
                <a:latin typeface="More Sugar"/>
              </a:rPr>
              <a:t>In der Mitte des </a:t>
            </a:r>
            <a:r>
              <a:rPr lang="en-US" sz="3600" spc="216" dirty="0" err="1">
                <a:solidFill>
                  <a:srgbClr val="FAFAFA"/>
                </a:solidFill>
                <a:latin typeface="More Sugar"/>
              </a:rPr>
              <a:t>Landes</a:t>
            </a:r>
            <a:endParaRPr lang="en-US" sz="3600" spc="216" dirty="0">
              <a:solidFill>
                <a:srgbClr val="FAFAFA"/>
              </a:solidFill>
              <a:latin typeface="More Sugar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216" dirty="0" err="1">
                <a:solidFill>
                  <a:srgbClr val="FAFAFA"/>
                </a:solidFill>
                <a:latin typeface="More Sugar"/>
              </a:rPr>
              <a:t>Etwa</a:t>
            </a:r>
            <a:r>
              <a:rPr lang="en-US" sz="3600" spc="216" dirty="0">
                <a:solidFill>
                  <a:srgbClr val="FAFAFA"/>
                </a:solidFill>
                <a:latin typeface="More Sugar"/>
              </a:rPr>
              <a:t> 753 000 </a:t>
            </a:r>
            <a:r>
              <a:rPr lang="en-US" sz="3600" spc="216" dirty="0" err="1">
                <a:solidFill>
                  <a:srgbClr val="FAFAFA"/>
                </a:solidFill>
                <a:latin typeface="More Sugar"/>
              </a:rPr>
              <a:t>Einwohner</a:t>
            </a:r>
            <a:endParaRPr lang="en-US" sz="3600" spc="216" dirty="0">
              <a:solidFill>
                <a:srgbClr val="FAFAFA"/>
              </a:solidFill>
              <a:latin typeface="More Sugar"/>
            </a:endParaRPr>
          </a:p>
        </p:txBody>
      </p:sp>
      <p:pic>
        <p:nvPicPr>
          <p:cNvPr id="13" name="Picture 12" descr="A map of germany with black dots&#10;&#10;Description automatically generated">
            <a:extLst>
              <a:ext uri="{FF2B5EF4-FFF2-40B4-BE49-F238E27FC236}">
                <a16:creationId xmlns:a16="http://schemas.microsoft.com/office/drawing/2014/main" id="{9A26CB5A-C2A7-C26D-F3BB-398B3FCBE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26447"/>
            <a:ext cx="5622415" cy="7634104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0696" y="2475644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2"/>
                </a:lnTo>
                <a:lnTo>
                  <a:pt x="0" y="533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26312" y="7238851"/>
            <a:ext cx="6293688" cy="235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216" dirty="0" err="1">
                <a:solidFill>
                  <a:srgbClr val="FAFAFA"/>
                </a:solidFill>
                <a:latin typeface="More Sugar"/>
              </a:rPr>
              <a:t>Warum</a:t>
            </a:r>
            <a:r>
              <a:rPr lang="en-US" sz="9000" spc="216" dirty="0">
                <a:solidFill>
                  <a:srgbClr val="FAFAFA"/>
                </a:solidFill>
                <a:latin typeface="More Sugar"/>
              </a:rPr>
              <a:t> </a:t>
            </a:r>
            <a:r>
              <a:rPr lang="en-US" sz="9000" spc="216" dirty="0">
                <a:solidFill>
                  <a:srgbClr val="FFBD59"/>
                </a:solidFill>
                <a:latin typeface="More Sugar"/>
              </a:rPr>
              <a:t>Frankfurt?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10600" y="7238851"/>
            <a:ext cx="5722321" cy="215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5" lvl="1" indent="-388622">
              <a:lnSpc>
                <a:spcPts val="5760"/>
              </a:lnSpc>
              <a:buFont typeface="Arial"/>
              <a:buChar char="•"/>
            </a:pPr>
            <a:r>
              <a:rPr lang="en-US" sz="4000" spc="3" dirty="0" err="1">
                <a:solidFill>
                  <a:srgbClr val="FAFAFA"/>
                </a:solidFill>
                <a:latin typeface="Fredoka One Bold"/>
              </a:rPr>
              <a:t>Wirtschaft</a:t>
            </a:r>
            <a:endParaRPr lang="en-US" sz="4000" spc="3" dirty="0">
              <a:solidFill>
                <a:srgbClr val="FAFAFA"/>
              </a:solidFill>
              <a:latin typeface="Fredoka One Bold"/>
            </a:endParaRPr>
          </a:p>
          <a:p>
            <a:pPr marL="777245" lvl="1" indent="-388622">
              <a:lnSpc>
                <a:spcPts val="5760"/>
              </a:lnSpc>
              <a:buFont typeface="Arial"/>
              <a:buChar char="•"/>
            </a:pPr>
            <a:r>
              <a:rPr lang="en-US" sz="4000" spc="3" dirty="0" err="1">
                <a:solidFill>
                  <a:srgbClr val="FAFAFA"/>
                </a:solidFill>
                <a:latin typeface="Fredoka One Bold"/>
              </a:rPr>
              <a:t>Geschichte</a:t>
            </a:r>
            <a:endParaRPr lang="en-US" sz="4000" spc="3" dirty="0">
              <a:solidFill>
                <a:srgbClr val="FAFAFA"/>
              </a:solidFill>
              <a:latin typeface="Fredoka One Bold"/>
            </a:endParaRPr>
          </a:p>
          <a:p>
            <a:pPr marL="777245" lvl="1" indent="-388622">
              <a:lnSpc>
                <a:spcPts val="5760"/>
              </a:lnSpc>
              <a:buFont typeface="Arial"/>
              <a:buChar char="•"/>
            </a:pPr>
            <a:r>
              <a:rPr lang="en-US" sz="4000" spc="3" dirty="0">
                <a:solidFill>
                  <a:srgbClr val="FAFAFA"/>
                </a:solidFill>
                <a:latin typeface="Fredoka One Bold"/>
              </a:rPr>
              <a:t>Kultur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3780122" y="8414173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-3543300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0"/>
                </a:moveTo>
                <a:lnTo>
                  <a:pt x="18288000" y="0"/>
                </a:lnTo>
                <a:lnTo>
                  <a:pt x="18288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4993" y="1028700"/>
            <a:ext cx="5155216" cy="515521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15" r="-25015"/>
              </a:stretch>
            </a:blipFill>
          </p:spPr>
        </p:sp>
      </p:grpSp>
      <p:pic>
        <p:nvPicPr>
          <p:cNvPr id="15" name="Picture 14" descr="A bus on the street&#10;&#10;Description automatically generated">
            <a:extLst>
              <a:ext uri="{FF2B5EF4-FFF2-40B4-BE49-F238E27FC236}">
                <a16:creationId xmlns:a16="http://schemas.microsoft.com/office/drawing/2014/main" id="{6504007E-D80D-75B6-C9CC-7C8C332890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-298" r="22508" b="298"/>
          <a:stretch/>
        </p:blipFill>
        <p:spPr>
          <a:xfrm>
            <a:off x="12034718" y="1028700"/>
            <a:ext cx="5155216" cy="5181600"/>
          </a:xfrm>
          <a:prstGeom prst="roundRect">
            <a:avLst>
              <a:gd name="adj" fmla="val 6609"/>
            </a:avLst>
          </a:prstGeom>
        </p:spPr>
      </p:pic>
      <p:pic>
        <p:nvPicPr>
          <p:cNvPr id="17" name="Picture 16" descr="A black and white drawing of a city&#10;&#10;Description automatically generated">
            <a:extLst>
              <a:ext uri="{FF2B5EF4-FFF2-40B4-BE49-F238E27FC236}">
                <a16:creationId xmlns:a16="http://schemas.microsoft.com/office/drawing/2014/main" id="{16F590F2-6C76-0BB5-EA80-14ADAEA05B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-53" r="1341" b="53"/>
          <a:stretch/>
        </p:blipFill>
        <p:spPr>
          <a:xfrm>
            <a:off x="6573319" y="1028700"/>
            <a:ext cx="5159228" cy="5181600"/>
          </a:xfrm>
          <a:prstGeom prst="roundRect">
            <a:avLst>
              <a:gd name="adj" fmla="val 4605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5114561" y="1912486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43694" y="-1454369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50056" y="3548097"/>
            <a:ext cx="10862325" cy="93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" dirty="0">
                <a:solidFill>
                  <a:srgbClr val="FAFAFA"/>
                </a:solidFill>
                <a:latin typeface="Fredoka One Bold"/>
              </a:rPr>
              <a:t>Frankfurt – </a:t>
            </a:r>
            <a:r>
              <a:rPr lang="en-US" sz="2700" spc="2" dirty="0" err="1">
                <a:solidFill>
                  <a:srgbClr val="FAFAFA"/>
                </a:solidFill>
                <a:latin typeface="Fredoka One Bold"/>
              </a:rPr>
              <a:t>ein</a:t>
            </a:r>
            <a:r>
              <a:rPr lang="en-US" sz="2700" spc="2" dirty="0">
                <a:solidFill>
                  <a:srgbClr val="FAFAFA"/>
                </a:solidFill>
                <a:latin typeface="Fredoka One Bold"/>
              </a:rPr>
              <a:t> </a:t>
            </a:r>
            <a:r>
              <a:rPr lang="en-US" sz="2700" spc="2" dirty="0" err="1">
                <a:solidFill>
                  <a:srgbClr val="FAFAFA"/>
                </a:solidFill>
                <a:latin typeface="Fredoka One Bold"/>
              </a:rPr>
              <a:t>wichtiger</a:t>
            </a:r>
            <a:r>
              <a:rPr lang="en-US" sz="2700" spc="2" dirty="0">
                <a:solidFill>
                  <a:srgbClr val="FAFAFA"/>
                </a:solidFill>
                <a:latin typeface="Fredoka One Bold"/>
              </a:rPr>
              <a:t> </a:t>
            </a:r>
            <a:r>
              <a:rPr lang="en-US" sz="2700" spc="2" dirty="0" err="1">
                <a:solidFill>
                  <a:srgbClr val="FAFAFA"/>
                </a:solidFill>
                <a:latin typeface="Fredoka One Bold"/>
              </a:rPr>
              <a:t>Verkehrs</a:t>
            </a:r>
            <a:r>
              <a:rPr lang="en-US" sz="2700" spc="2" dirty="0">
                <a:solidFill>
                  <a:srgbClr val="FAFAFA"/>
                </a:solidFill>
                <a:latin typeface="Fredoka One Bold"/>
              </a:rPr>
              <a:t>- und </a:t>
            </a:r>
            <a:r>
              <a:rPr lang="en-US" sz="2700" spc="2" dirty="0" err="1">
                <a:solidFill>
                  <a:srgbClr val="FAFAFA"/>
                </a:solidFill>
                <a:latin typeface="Fredoka One Bold"/>
              </a:rPr>
              <a:t>Bahnknotenpunkt</a:t>
            </a:r>
            <a:r>
              <a:rPr lang="en-US" sz="2700" spc="2" dirty="0">
                <a:solidFill>
                  <a:srgbClr val="FAFAFA"/>
                </a:solidFill>
                <a:latin typeface="Fredoka One Bold"/>
              </a:rPr>
              <a:t>, der </a:t>
            </a:r>
            <a:r>
              <a:rPr lang="en-US" sz="2700" spc="2" dirty="0" err="1">
                <a:solidFill>
                  <a:srgbClr val="FAFAFA"/>
                </a:solidFill>
                <a:latin typeface="Fredoka One Bold"/>
              </a:rPr>
              <a:t>über</a:t>
            </a:r>
            <a:r>
              <a:rPr lang="en-US" sz="2700" spc="2" dirty="0">
                <a:solidFill>
                  <a:srgbClr val="FAFAFA"/>
                </a:solidFill>
                <a:latin typeface="Fredoka One Bold"/>
              </a:rPr>
              <a:t> </a:t>
            </a:r>
            <a:r>
              <a:rPr lang="en-US" sz="2700" spc="2" dirty="0" err="1">
                <a:solidFill>
                  <a:srgbClr val="FAFAFA"/>
                </a:solidFill>
                <a:latin typeface="Fredoka One Bold"/>
              </a:rPr>
              <a:t>eine</a:t>
            </a:r>
            <a:r>
              <a:rPr lang="en-US" sz="2700" spc="2" dirty="0">
                <a:solidFill>
                  <a:srgbClr val="FAFAFA"/>
                </a:solidFill>
                <a:latin typeface="Fredoka One Bold"/>
              </a:rPr>
              <a:t> </a:t>
            </a:r>
            <a:r>
              <a:rPr lang="en-US" sz="2700" spc="2" dirty="0" err="1">
                <a:solidFill>
                  <a:srgbClr val="FAFAFA"/>
                </a:solidFill>
                <a:latin typeface="Fredoka One Bold"/>
              </a:rPr>
              <a:t>ausgezeichnete</a:t>
            </a:r>
            <a:r>
              <a:rPr lang="en-US" sz="2700" spc="2" dirty="0">
                <a:solidFill>
                  <a:srgbClr val="FAFAFA"/>
                </a:solidFill>
                <a:latin typeface="Fredoka One Bold"/>
              </a:rPr>
              <a:t> </a:t>
            </a:r>
            <a:r>
              <a:rPr lang="en-US" sz="2700" spc="2" dirty="0" err="1">
                <a:solidFill>
                  <a:srgbClr val="FAFAFA"/>
                </a:solidFill>
                <a:latin typeface="Fredoka One Bold"/>
              </a:rPr>
              <a:t>Verkehrinfrastruktur</a:t>
            </a:r>
            <a:r>
              <a:rPr lang="en-US" sz="2700" spc="2" dirty="0">
                <a:solidFill>
                  <a:srgbClr val="FAFAFA"/>
                </a:solidFill>
                <a:latin typeface="Fredoka One Bold"/>
              </a:rPr>
              <a:t> </a:t>
            </a:r>
            <a:r>
              <a:rPr lang="en-US" sz="2700" spc="2" dirty="0" err="1">
                <a:solidFill>
                  <a:srgbClr val="FAFAFA"/>
                </a:solidFill>
                <a:latin typeface="Fredoka One Bold"/>
              </a:rPr>
              <a:t>verfügt</a:t>
            </a:r>
            <a:endParaRPr lang="en-US" sz="2700" spc="2" dirty="0">
              <a:solidFill>
                <a:srgbClr val="FAFAFA"/>
              </a:solidFill>
              <a:latin typeface="Fredoka On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23469" y="492766"/>
            <a:ext cx="9515497" cy="277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216" dirty="0">
                <a:solidFill>
                  <a:srgbClr val="FAFAFA"/>
                </a:solidFill>
                <a:latin typeface="More Sugar"/>
              </a:rPr>
              <a:t>Was </a:t>
            </a:r>
            <a:r>
              <a:rPr lang="en-US" sz="9000" spc="216" dirty="0" err="1">
                <a:solidFill>
                  <a:srgbClr val="FAFAFA"/>
                </a:solidFill>
                <a:latin typeface="More Sugar"/>
              </a:rPr>
              <a:t>ist</a:t>
            </a:r>
            <a:r>
              <a:rPr lang="en-US" sz="9000" spc="216" dirty="0">
                <a:solidFill>
                  <a:srgbClr val="FAFAFA"/>
                </a:solidFill>
                <a:latin typeface="More Sugar"/>
              </a:rPr>
              <a:t> </a:t>
            </a:r>
            <a:r>
              <a:rPr lang="en-US" sz="9600" spc="194" dirty="0">
                <a:solidFill>
                  <a:srgbClr val="FFBD59"/>
                </a:solidFill>
                <a:latin typeface="More Sugar"/>
              </a:rPr>
              <a:t>das </a:t>
            </a:r>
            <a:r>
              <a:rPr lang="en-US" sz="9600" spc="194" dirty="0" err="1">
                <a:solidFill>
                  <a:srgbClr val="FFBD59"/>
                </a:solidFill>
                <a:latin typeface="More Sugar"/>
              </a:rPr>
              <a:t>Besondere</a:t>
            </a:r>
            <a:r>
              <a:rPr lang="en-US" sz="9600" spc="194" dirty="0">
                <a:solidFill>
                  <a:srgbClr val="FFBD59"/>
                </a:solidFill>
                <a:latin typeface="More Sugar"/>
              </a:rPr>
              <a:t>?</a:t>
            </a:r>
            <a:r>
              <a:rPr lang="en-US" sz="9000" spc="216" dirty="0">
                <a:solidFill>
                  <a:srgbClr val="FAFAFA"/>
                </a:solidFill>
                <a:latin typeface="More Sugar"/>
              </a:rPr>
              <a:t> 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0" y="5968465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9144000"/>
                </a:moveTo>
                <a:lnTo>
                  <a:pt x="18288000" y="9144000"/>
                </a:lnTo>
                <a:lnTo>
                  <a:pt x="1828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0092C5-DC6F-4D9A-844D-3F73ACE129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5" r="16695"/>
          <a:stretch/>
        </p:blipFill>
        <p:spPr>
          <a:xfrm>
            <a:off x="1907548" y="5137942"/>
            <a:ext cx="4351736" cy="4355439"/>
          </a:xfrm>
          <a:prstGeom prst="roundRect">
            <a:avLst>
              <a:gd name="adj" fmla="val 7043"/>
            </a:avLst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CF8BA5-6DB2-47FF-806E-FE036B3283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1" r="11395"/>
          <a:stretch/>
        </p:blipFill>
        <p:spPr>
          <a:xfrm>
            <a:off x="12039600" y="5135878"/>
            <a:ext cx="4340852" cy="4355439"/>
          </a:xfrm>
          <a:prstGeom prst="roundRect">
            <a:avLst>
              <a:gd name="adj" fmla="val 7043"/>
            </a:avLst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21DB9-C3FD-4E87-A840-32D472DBA5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486" r="25981" b="-486"/>
          <a:stretch/>
        </p:blipFill>
        <p:spPr>
          <a:xfrm>
            <a:off x="6970525" y="5135879"/>
            <a:ext cx="4354830" cy="4355439"/>
          </a:xfrm>
          <a:prstGeom prst="roundRect">
            <a:avLst>
              <a:gd name="adj" fmla="val 7043"/>
            </a:avLst>
          </a:prstGeom>
        </p:spPr>
      </p:pic>
      <p:sp>
        <p:nvSpPr>
          <p:cNvPr id="13" name="Freeform 13"/>
          <p:cNvSpPr/>
          <p:nvPr/>
        </p:nvSpPr>
        <p:spPr>
          <a:xfrm>
            <a:off x="2802917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88431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928871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7" y="0"/>
                </a:lnTo>
                <a:lnTo>
                  <a:pt x="2511137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822863" y="8496300"/>
            <a:ext cx="251113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400" dirty="0" err="1">
                <a:solidFill>
                  <a:srgbClr val="FFFFFF"/>
                </a:solidFill>
                <a:latin typeface="Fredoka One Bold"/>
              </a:rPr>
              <a:t>Verkehrswege</a:t>
            </a:r>
            <a:endParaRPr lang="en-US" sz="2400" dirty="0">
              <a:solidFill>
                <a:srgbClr val="FFFFFF"/>
              </a:solidFill>
              <a:latin typeface="Fredoka On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12315" y="8510992"/>
            <a:ext cx="166337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 dirty="0" err="1">
                <a:solidFill>
                  <a:srgbClr val="FFFFFF"/>
                </a:solidFill>
                <a:latin typeface="Fredoka One"/>
              </a:rPr>
              <a:t>Bahnhof</a:t>
            </a:r>
            <a:endParaRPr lang="en-US" sz="2802" dirty="0">
              <a:solidFill>
                <a:srgbClr val="FFFFFF"/>
              </a:solidFill>
              <a:latin typeface="Fredoka On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58800" y="8510992"/>
            <a:ext cx="186548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 dirty="0" err="1">
                <a:solidFill>
                  <a:srgbClr val="FFFFFF"/>
                </a:solidFill>
                <a:latin typeface="Fredoka One Bold"/>
              </a:rPr>
              <a:t>Flughafen</a:t>
            </a:r>
            <a:endParaRPr lang="en-US" sz="2802" dirty="0">
              <a:solidFill>
                <a:srgbClr val="FFFFFF"/>
              </a:solidFill>
              <a:latin typeface="Fredoka On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DA05770-5DAA-465B-B421-0F517E128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0668000" cy="5051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67602-4B19-4FD9-A6D5-14544B636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t="-259" r="-57" b="13295"/>
          <a:stretch/>
        </p:blipFill>
        <p:spPr>
          <a:xfrm>
            <a:off x="123824" y="5143501"/>
            <a:ext cx="8943976" cy="518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21989" b="21989"/>
          <a:stretch>
            <a:fillRect/>
          </a:stretch>
        </p:blipFill>
        <p:spPr>
          <a:xfrm>
            <a:off x="9191625" y="5191125"/>
            <a:ext cx="9096375" cy="509587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5400000">
            <a:off x="-4181522" y="-5570013"/>
            <a:ext cx="16253122" cy="8126561"/>
          </a:xfrm>
          <a:custGeom>
            <a:avLst/>
            <a:gdLst/>
            <a:ahLst/>
            <a:cxnLst/>
            <a:rect l="l" t="t" r="r" b="b"/>
            <a:pathLst>
              <a:path w="16253122" h="8126561">
                <a:moveTo>
                  <a:pt x="0" y="0"/>
                </a:moveTo>
                <a:lnTo>
                  <a:pt x="16253122" y="0"/>
                </a:lnTo>
                <a:lnTo>
                  <a:pt x="16253122" y="8126561"/>
                </a:lnTo>
                <a:lnTo>
                  <a:pt x="0" y="812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0054" y="3283616"/>
            <a:ext cx="6166453" cy="2393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2" dirty="0">
                <a:solidFill>
                  <a:srgbClr val="FAFAFA"/>
                </a:solidFill>
                <a:latin typeface="Fredoka One Bold"/>
              </a:rPr>
              <a:t>Die Frankfurter Altstadt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2" dirty="0">
                <a:solidFill>
                  <a:srgbClr val="FAFAFA"/>
                </a:solidFill>
                <a:latin typeface="Fredoka One Bold"/>
              </a:rPr>
              <a:t>Die </a:t>
            </a:r>
            <a:r>
              <a:rPr lang="en-US" sz="3600" spc="2" dirty="0" err="1">
                <a:solidFill>
                  <a:srgbClr val="FAFAFA"/>
                </a:solidFill>
                <a:latin typeface="Fredoka One Bold"/>
              </a:rPr>
              <a:t>alte</a:t>
            </a:r>
            <a:r>
              <a:rPr lang="en-US" sz="3600" spc="2" dirty="0">
                <a:solidFill>
                  <a:srgbClr val="FAFAFA"/>
                </a:solidFill>
                <a:latin typeface="Fredoka One Bold"/>
              </a:rPr>
              <a:t> </a:t>
            </a:r>
            <a:r>
              <a:rPr lang="en-US" sz="3600" spc="2" dirty="0" err="1">
                <a:solidFill>
                  <a:srgbClr val="FAFAFA"/>
                </a:solidFill>
                <a:latin typeface="Fredoka One Bold"/>
              </a:rPr>
              <a:t>Nikolaikirche</a:t>
            </a:r>
            <a:endParaRPr lang="en-US" sz="3600" spc="2" dirty="0">
              <a:solidFill>
                <a:srgbClr val="FAFAFA"/>
              </a:solidFill>
              <a:latin typeface="Fredoka One Bold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2" dirty="0">
                <a:solidFill>
                  <a:srgbClr val="FAFAFA"/>
                </a:solidFill>
                <a:latin typeface="Fredoka One Bold"/>
              </a:rPr>
              <a:t>Die </a:t>
            </a:r>
            <a:r>
              <a:rPr lang="en-US" sz="3600" spc="2" dirty="0" err="1">
                <a:solidFill>
                  <a:srgbClr val="FAFAFA"/>
                </a:solidFill>
                <a:latin typeface="Fredoka One Bold"/>
              </a:rPr>
              <a:t>alte</a:t>
            </a:r>
            <a:r>
              <a:rPr lang="en-US" sz="3600" spc="2" dirty="0">
                <a:solidFill>
                  <a:srgbClr val="FAFAFA"/>
                </a:solidFill>
                <a:latin typeface="Fredoka One Bold"/>
              </a:rPr>
              <a:t> Brücke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165" y="952500"/>
            <a:ext cx="7167290" cy="2111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00"/>
              </a:lnSpc>
            </a:pPr>
            <a:r>
              <a:rPr lang="en-US" sz="8000" spc="194" dirty="0" err="1">
                <a:solidFill>
                  <a:srgbClr val="FAFAFA"/>
                </a:solidFill>
                <a:latin typeface="More Sugar"/>
              </a:rPr>
              <a:t>Berühmte</a:t>
            </a:r>
            <a:r>
              <a:rPr lang="en-US" sz="8000" spc="194" dirty="0">
                <a:solidFill>
                  <a:srgbClr val="FFBD59"/>
                </a:solidFill>
                <a:latin typeface="More Sugar"/>
              </a:rPr>
              <a:t> </a:t>
            </a:r>
            <a:r>
              <a:rPr lang="en-US" sz="8000" spc="194" dirty="0" err="1">
                <a:solidFill>
                  <a:srgbClr val="FFBD59"/>
                </a:solidFill>
                <a:latin typeface="More Sugar"/>
              </a:rPr>
              <a:t>Attraktionen</a:t>
            </a:r>
            <a:endParaRPr lang="en-US" sz="8000" spc="194" dirty="0">
              <a:solidFill>
                <a:srgbClr val="FFBD59"/>
              </a:solidFill>
              <a:latin typeface="More Sugar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083767" y="-3464472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E0197-C188-42C0-A362-600BA52CBE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4" b="7984"/>
          <a:stretch/>
        </p:blipFill>
        <p:spPr>
          <a:xfrm>
            <a:off x="9191625" y="5191125"/>
            <a:ext cx="9096375" cy="509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62</Words>
  <Application>Microsoft Office PowerPoint</Application>
  <PresentationFormat>Custom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Fredoka One</vt:lpstr>
      <vt:lpstr>More Sugar</vt:lpstr>
      <vt:lpstr>Fredoka One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Kaloyan Petkov</cp:lastModifiedBy>
  <cp:revision>6</cp:revision>
  <dcterms:created xsi:type="dcterms:W3CDTF">2006-08-16T00:00:00Z</dcterms:created>
  <dcterms:modified xsi:type="dcterms:W3CDTF">2023-11-04T11:08:44Z</dcterms:modified>
  <dc:identifier>DAFzMX9LhB8</dc:identifier>
</cp:coreProperties>
</file>